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72" r:id="rId4"/>
    <p:sldId id="263" r:id="rId5"/>
    <p:sldId id="270" r:id="rId6"/>
    <p:sldId id="261" r:id="rId7"/>
    <p:sldId id="269" r:id="rId8"/>
    <p:sldId id="257" r:id="rId9"/>
    <p:sldId id="271" r:id="rId10"/>
    <p:sldId id="260" r:id="rId11"/>
    <p:sldId id="264" r:id="rId12"/>
    <p:sldId id="266" r:id="rId13"/>
    <p:sldId id="265" r:id="rId14"/>
    <p:sldId id="267" r:id="rId15"/>
  </p:sldIdLst>
  <p:sldSz cx="12192000" cy="6858000"/>
  <p:notesSz cx="6858000" cy="9144000"/>
  <p:embeddedFontLs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954" autoAdjust="0"/>
  </p:normalViewPr>
  <p:slideViewPr>
    <p:cSldViewPr>
      <p:cViewPr varScale="1">
        <p:scale>
          <a:sx n="107" d="100"/>
          <a:sy n="107" d="100"/>
        </p:scale>
        <p:origin x="57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19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7D39E32-3D0C-D576-4865-A656202AB9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CDCCA80-8BBC-2DA4-8A78-586704C0C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B6C-EE9A-47AB-8D41-DF7041508FDF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F7F77C-8D1B-5B86-DF14-6FBB280DB3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C902E5-6E07-17C1-F547-0DCC516D45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AFCE0-FBBA-4179-A99E-8BE26DCD01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8107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E36BA2-FB84-45E4-A42F-CD80372769FA}" type="datetimeFigureOut">
              <a:rPr lang="da-DK"/>
              <a:pPr>
                <a:defRPr/>
              </a:pPr>
              <a:t>04-03-2024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A2F52B-1909-478A-9650-FD71C5E8802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blipFill dpi="0" rotWithShape="0">
          <a:blip r:embed="rId2">
            <a:lum/>
          </a:blip>
          <a:srcRect/>
          <a:stretch>
            <a:fillRect l="77000" b="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79418"/>
            <a:ext cx="10044000" cy="3952801"/>
          </a:xfrm>
        </p:spPr>
        <p:txBody>
          <a:bodyPr>
            <a:noAutofit/>
          </a:bodyPr>
          <a:lstStyle>
            <a:lvl1pPr marL="0" indent="0">
              <a:defRPr sz="210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CC6F-EB2E-455C-8F9C-2FE23F2A88C4}" type="datetime2">
              <a:rPr lang="da-DK" smtClean="0"/>
              <a:t>4. marts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015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010" y="1779707"/>
            <a:ext cx="10044557" cy="3888429"/>
          </a:xfrm>
        </p:spPr>
        <p:txBody>
          <a:bodyPr/>
          <a:lstStyle>
            <a:lvl1pPr marL="274320" indent="-256032">
              <a:buFont typeface="Arial" panose="020B0604020202020204" pitchFamily="34" charset="0"/>
              <a:buChar char="•"/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40080" indent="-256032">
              <a:buFont typeface="Arial" panose="020B0604020202020204" pitchFamily="34" charset="0"/>
              <a:buChar char="•"/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005840" indent="-256032">
              <a:buFont typeface="Arial" panose="020B0604020202020204" pitchFamily="34" charset="0"/>
              <a:buChar char="•"/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371600" indent="-256032">
              <a:buFont typeface="Arial" panose="020B0604020202020204" pitchFamily="34" charset="0"/>
              <a:buChar char="•"/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45920" indent="-256032">
              <a:buFont typeface="Arial" panose="020B0604020202020204" pitchFamily="34" charset="0"/>
              <a:buChar char="•"/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E381-E45A-4255-B6BA-1D49D31A42C6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0481ED-7695-C797-BFF3-54467B223C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37167" y="426368"/>
            <a:ext cx="9235297" cy="7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Master title style</a:t>
            </a:r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255683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52650" y="1772816"/>
            <a:ext cx="4539294" cy="34290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127200" y="1778400"/>
            <a:ext cx="4539600" cy="3432175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CD2B337-E462-90C6-32CF-8608D564F4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37167" y="426368"/>
            <a:ext cx="9235297" cy="7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altLang="da-DK"/>
              <a:t>Click to edit Master title style</a:t>
            </a:r>
            <a:endParaRPr lang="en-US" altLang="da-DK" dirty="0"/>
          </a:p>
        </p:txBody>
      </p:sp>
    </p:spTree>
    <p:extLst>
      <p:ext uri="{BB962C8B-B14F-4D97-AF65-F5344CB8AC3E}">
        <p14:creationId xmlns:p14="http://schemas.microsoft.com/office/powerpoint/2010/main" val="268040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167" y="1772816"/>
            <a:ext cx="5791200" cy="3429000"/>
          </a:xfrm>
        </p:spPr>
        <p:txBody>
          <a:bodyPr/>
          <a:lstStyle>
            <a:lvl1pPr>
              <a:defRPr sz="2100"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900"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700"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500"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425ECB85-6CEB-47F9-AA07-7EEDAD681156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F884D04-4CA4-2B34-96F8-8D4FE2664E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48128" y="1778400"/>
            <a:ext cx="3428632" cy="3432175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5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 l="77000" b="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26293" y="140893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rebuchet MS" pitchFamily="34" charset="0"/>
            </a:endParaRPr>
          </a:p>
        </p:txBody>
      </p: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auto">
          <a:xfrm>
            <a:off x="1037167" y="426368"/>
            <a:ext cx="9235297" cy="72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  <a:endParaRPr lang="en-US" altLang="da-DK" dirty="0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51010" y="1775219"/>
            <a:ext cx="10044557" cy="38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  <a:endParaRPr lang="en-US" alt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5289" y="64071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alpha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6BCC1595-65C4-43F7-BC3A-D2961118E9E0}" type="datetime2">
              <a:rPr lang="da-DK" smtClean="0"/>
              <a:t>4. marts 2024</a:t>
            </a:fld>
            <a:endParaRPr lang="da-DK" dirty="0"/>
          </a:p>
        </p:txBody>
      </p: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9202372-E7D9-4204-AF09-C363D4B8612C}"/>
              </a:ext>
            </a:extLst>
          </p:cNvPr>
          <p:cNvCxnSpPr>
            <a:cxnSpLocks/>
          </p:cNvCxnSpPr>
          <p:nvPr userDrawn="1"/>
        </p:nvCxnSpPr>
        <p:spPr>
          <a:xfrm>
            <a:off x="1" y="6281738"/>
            <a:ext cx="12179300" cy="0"/>
          </a:xfrm>
          <a:prstGeom prst="line">
            <a:avLst/>
          </a:prstGeom>
          <a:ln w="28575">
            <a:solidFill>
              <a:srgbClr val="5456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lede 1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ADA9133B-FC12-6B44-DC47-1D6B3769E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2"/>
          <a:stretch/>
        </p:blipFill>
        <p:spPr>
          <a:xfrm>
            <a:off x="124928" y="6330916"/>
            <a:ext cx="2082640" cy="482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3" r:id="rId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1" fontAlgn="base" hangingPunct="1">
        <a:spcBef>
          <a:spcPct val="20000"/>
        </a:spcBef>
        <a:spcAft>
          <a:spcPct val="0"/>
        </a:spcAft>
        <a:buSzPct val="6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39763" indent="-255588" algn="l" rtl="0" eaLnBrk="1" fontAlgn="base" hangingPunct="1">
        <a:spcBef>
          <a:spcPct val="20000"/>
        </a:spcBef>
        <a:spcAft>
          <a:spcPct val="0"/>
        </a:spcAft>
        <a:buSzPct val="6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004888" indent="-255588" algn="l" rtl="0" eaLnBrk="1" fontAlgn="base" hangingPunct="1">
        <a:spcBef>
          <a:spcPct val="20000"/>
        </a:spcBef>
        <a:spcAft>
          <a:spcPct val="0"/>
        </a:spcAft>
        <a:buSzPct val="60000"/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-255588" algn="l" rtl="0" eaLnBrk="1" fontAlgn="base" hangingPunct="1">
        <a:spcBef>
          <a:spcPct val="20000"/>
        </a:spcBef>
        <a:spcAft>
          <a:spcPct val="0"/>
        </a:spcAft>
        <a:buSzPct val="6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44650" indent="-255588" algn="l" rtl="0" eaLnBrk="1" fontAlgn="base" hangingPunct="1">
        <a:spcBef>
          <a:spcPct val="20000"/>
        </a:spcBef>
        <a:spcAft>
          <a:spcPct val="0"/>
        </a:spcAft>
        <a:buSzPct val="6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tormflod storm uvejr farligt DMI Køge Bugt">
            <a:extLst>
              <a:ext uri="{FF2B5EF4-FFF2-40B4-BE49-F238E27FC236}">
                <a16:creationId xmlns:a16="http://schemas.microsoft.com/office/drawing/2014/main" id="{75AE11D6-7E29-D2A4-9FEF-DFD907CB653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513" y="1778400"/>
            <a:ext cx="4538662" cy="34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D4623-858D-A014-92ED-1AC3695087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778400"/>
            <a:ext cx="5225385" cy="3784234"/>
          </a:xfrm>
        </p:spPr>
        <p:txBody>
          <a:bodyPr/>
          <a:lstStyle/>
          <a:p>
            <a:pPr marL="17462" indent="0">
              <a:buNone/>
            </a:pPr>
            <a:r>
              <a:rPr lang="da-DK" altLang="da-DK" sz="2000" dirty="0"/>
              <a:t>Introduktion</a:t>
            </a:r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endParaRPr lang="da-DK" altLang="da-DK" sz="2000" dirty="0"/>
          </a:p>
          <a:p>
            <a:pPr marL="17462" indent="0">
              <a:buNone/>
            </a:pPr>
            <a:r>
              <a:rPr lang="da-DK" altLang="da-DK" sz="2000" i="1" dirty="0"/>
              <a:t>Henrik Nedergaard Thomsen</a:t>
            </a:r>
          </a:p>
          <a:p>
            <a:pPr marL="17462" indent="0">
              <a:buNone/>
            </a:pPr>
            <a:r>
              <a:rPr lang="da-DK" altLang="da-DK" sz="2000" i="1" dirty="0"/>
              <a:t>Parter Advokat (H) Neugebauer Clan</a:t>
            </a:r>
          </a:p>
          <a:p>
            <a:pPr marL="17462" indent="0">
              <a:buNone/>
            </a:pPr>
            <a:endParaRPr lang="da-DK" altLang="da-DK" sz="2000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61F63A3-D132-1303-85D7-BF2474252B1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25AAF3E7-7C7C-429F-8364-F12DCF7F8896}" type="datetime2">
              <a:rPr lang="da-DK" smtClean="0"/>
              <a:pPr>
                <a:spcAft>
                  <a:spcPts val="600"/>
                </a:spcAft>
                <a:defRPr/>
              </a:pPr>
              <a:t>4. marts 2024</a:t>
            </a:fld>
            <a:endParaRPr lang="da-DK"/>
          </a:p>
        </p:txBody>
      </p:sp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1037167" y="426368"/>
            <a:ext cx="10459433" cy="752400"/>
          </a:xfrm>
        </p:spPr>
        <p:txBody>
          <a:bodyPr wrap="square" lIns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a-DK" altLang="da-DK" dirty="0"/>
              <a:t>Naturskadeloven – skader forårsaget af naturfænomener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B3330-CE55-1F4F-C5A8-B3902AC43EE0}"/>
              </a:ext>
            </a:extLst>
          </p:cNvPr>
          <p:cNvSpPr txBox="1"/>
          <p:nvPr/>
        </p:nvSpPr>
        <p:spPr>
          <a:xfrm>
            <a:off x="971645" y="5200642"/>
            <a:ext cx="359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tv2kosmopol.dk 19-10-2023, 08:06  </a:t>
            </a:r>
          </a:p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By og </a:t>
            </a:r>
            <a:r>
              <a:rPr lang="en-GB" sz="900" dirty="0" err="1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Havn</a:t>
            </a:r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D60616-AD00-28BC-C198-0ECF20DDBA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43BA6B-EED4-8695-106B-0CDA7F5E80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0BA6-87BD-2243-037D-7905BDE20B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5ECB85-6CEB-47F9-AA07-7EEDAD681156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6E28C11-D8FC-D713-33D7-E9935438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F6824D-B944-E5D2-D613-BEC9454C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85723"/>
            <a:ext cx="8554775" cy="6079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A0183F-9F62-BFBC-13CD-7F09F9CF8C33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naturskaderaadet.dk </a:t>
            </a:r>
            <a:r>
              <a:rPr lang="en-GB" sz="900" dirty="0" err="1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opdateret</a:t>
            </a:r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29-02-2024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F712E6-DD97-D59D-8AB5-E66961F306F3}"/>
              </a:ext>
            </a:extLst>
          </p:cNvPr>
          <p:cNvSpPr/>
          <p:nvPr/>
        </p:nvSpPr>
        <p:spPr>
          <a:xfrm>
            <a:off x="3431704" y="4509120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667BE5-AE64-0AD7-BD42-F7C803F1D22D}"/>
              </a:ext>
            </a:extLst>
          </p:cNvPr>
          <p:cNvSpPr/>
          <p:nvPr/>
        </p:nvSpPr>
        <p:spPr>
          <a:xfrm>
            <a:off x="3431704" y="3933056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80B3A9C-B715-4508-AC90-1BE9315209AB}"/>
              </a:ext>
            </a:extLst>
          </p:cNvPr>
          <p:cNvSpPr/>
          <p:nvPr/>
        </p:nvSpPr>
        <p:spPr>
          <a:xfrm>
            <a:off x="3431704" y="3377617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3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578F5-15EF-28C1-DB65-AE39E717E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85A1738-ABA8-E3B6-235A-9CE04491C8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2B0F4DF-B4C1-4731-A7A1-D16A9C1992A5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EB4CAB-AFB5-4F60-F5A3-7B3883EA82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0ED10-C1C1-B920-CA58-4390401085D9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via.ritzau.dk 25-11-2023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3A1518-1121-9F49-E8C7-8EA807A0E5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000" y="550799"/>
            <a:ext cx="5610016" cy="55668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C1616A-5558-3927-0221-F6F68199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960" y="2824162"/>
            <a:ext cx="7086600" cy="12096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E7A81E-02F2-93C7-7ED7-437661C84549}"/>
              </a:ext>
            </a:extLst>
          </p:cNvPr>
          <p:cNvSpPr/>
          <p:nvPr/>
        </p:nvSpPr>
        <p:spPr>
          <a:xfrm>
            <a:off x="4062136" y="2824162"/>
            <a:ext cx="7074424" cy="120967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E8A47E-E593-7C22-9708-384495EA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410" y="4725144"/>
            <a:ext cx="6915150" cy="819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6BA7D8-6A3B-2B9E-35C9-20A973C6E713}"/>
              </a:ext>
            </a:extLst>
          </p:cNvPr>
          <p:cNvSpPr/>
          <p:nvPr/>
        </p:nvSpPr>
        <p:spPr>
          <a:xfrm>
            <a:off x="4171034" y="4706779"/>
            <a:ext cx="6943725" cy="831273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23D6-24E5-BD6E-D660-35C1B1393E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CBC5-8BC8-7935-370D-28800739B3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E02548-F429-0BE1-2F95-B86BE53AE3F8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fogp.dk 25-11-2023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696D13-697F-2675-A6D7-E2680438FD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000" y="550800"/>
            <a:ext cx="5970056" cy="569063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6EF2E-79F0-7DF9-84C5-9427AE1C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535" y="3453358"/>
            <a:ext cx="7058025" cy="18478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543793-0F9A-55C7-09F4-B78289727BFA}"/>
              </a:ext>
            </a:extLst>
          </p:cNvPr>
          <p:cNvSpPr/>
          <p:nvPr/>
        </p:nvSpPr>
        <p:spPr>
          <a:xfrm>
            <a:off x="4078535" y="3453359"/>
            <a:ext cx="7058025" cy="1757216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E8104-AA3C-E1F4-1F9E-FA7AC14B8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DD7BB4-A077-C717-03D1-F861304267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5020B6-44DB-EF1E-0305-0BAD4B6864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C54F-26B9-DB31-9C3B-50509F3061E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5ECB85-6CEB-47F9-AA07-7EEDAD681156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2585D9-1F71-9457-B3FE-D51D3269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F4E8F8-3D3E-7076-68E0-1C6B4535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" y="56023"/>
            <a:ext cx="8554775" cy="6079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4704C9-6AAB-48C3-1946-E21E3341BF4E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naturskaderaadet.dk </a:t>
            </a:r>
            <a:r>
              <a:rPr lang="en-GB" sz="900" dirty="0" err="1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opdateret</a:t>
            </a:r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29-02-2024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F4A3B4-5332-B3A2-F3E0-002F9D4D607B}"/>
              </a:ext>
            </a:extLst>
          </p:cNvPr>
          <p:cNvSpPr/>
          <p:nvPr/>
        </p:nvSpPr>
        <p:spPr>
          <a:xfrm>
            <a:off x="3431704" y="2852936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054DEB-ABD3-0D65-C126-FC594B23C202}"/>
              </a:ext>
            </a:extLst>
          </p:cNvPr>
          <p:cNvSpPr/>
          <p:nvPr/>
        </p:nvSpPr>
        <p:spPr>
          <a:xfrm>
            <a:off x="3431704" y="1744680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2FDC23-52F3-27D6-1DDB-EC955DB51040}"/>
              </a:ext>
            </a:extLst>
          </p:cNvPr>
          <p:cNvSpPr/>
          <p:nvPr/>
        </p:nvSpPr>
        <p:spPr>
          <a:xfrm>
            <a:off x="3431704" y="1001830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A5A5C7-EC55-DFA5-49B5-D72C0F9E8523}"/>
              </a:ext>
            </a:extLst>
          </p:cNvPr>
          <p:cNvSpPr/>
          <p:nvPr/>
        </p:nvSpPr>
        <p:spPr>
          <a:xfrm>
            <a:off x="3431704" y="302852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6F2988-37AD-EEE5-34ED-FAC4BF6309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2650" y="1772816"/>
            <a:ext cx="4755318" cy="4176464"/>
          </a:xfrm>
        </p:spPr>
        <p:txBody>
          <a:bodyPr/>
          <a:lstStyle/>
          <a:p>
            <a:pPr marL="17462" indent="0">
              <a:buNone/>
            </a:pPr>
            <a:r>
              <a:rPr lang="en-GB" sz="1800" dirty="0" err="1"/>
              <a:t>Stormflod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direkte</a:t>
            </a:r>
            <a:r>
              <a:rPr lang="en-GB" sz="1400" dirty="0"/>
              <a:t> </a:t>
            </a:r>
            <a:r>
              <a:rPr lang="en-GB" sz="1400" dirty="0" err="1"/>
              <a:t>skade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fast </a:t>
            </a:r>
            <a:r>
              <a:rPr lang="en-GB" sz="1400" dirty="0" err="1"/>
              <a:t>ejendom</a:t>
            </a:r>
            <a:r>
              <a:rPr lang="en-GB" sz="1400" dirty="0"/>
              <a:t> og </a:t>
            </a:r>
            <a:r>
              <a:rPr lang="en-GB" sz="1400" dirty="0" err="1"/>
              <a:t>løsøre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/>
              <a:t>som</a:t>
            </a:r>
            <a:r>
              <a:rPr lang="en-GB" sz="1400" dirty="0"/>
              <a:t> er </a:t>
            </a:r>
            <a:r>
              <a:rPr lang="en-GB" sz="1400" dirty="0" err="1"/>
              <a:t>dækket</a:t>
            </a:r>
            <a:r>
              <a:rPr lang="en-GB" sz="1400" dirty="0"/>
              <a:t> </a:t>
            </a:r>
            <a:r>
              <a:rPr lang="en-GB" sz="1400" dirty="0" err="1"/>
              <a:t>af</a:t>
            </a:r>
            <a:r>
              <a:rPr lang="en-GB" sz="1400" dirty="0"/>
              <a:t> </a:t>
            </a:r>
            <a:r>
              <a:rPr lang="en-GB" sz="1400" dirty="0" err="1"/>
              <a:t>afgiftspligtig</a:t>
            </a:r>
            <a:r>
              <a:rPr lang="en-GB" sz="1400" dirty="0"/>
              <a:t> </a:t>
            </a:r>
            <a:r>
              <a:rPr lang="en-GB" sz="1400" dirty="0" err="1"/>
              <a:t>brandforsikring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800" dirty="0" err="1"/>
              <a:t>Oversvømmelse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direkte</a:t>
            </a:r>
            <a:r>
              <a:rPr lang="en-GB" sz="1400" dirty="0"/>
              <a:t> </a:t>
            </a:r>
            <a:r>
              <a:rPr lang="en-GB" sz="1400" dirty="0" err="1"/>
              <a:t>skade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fast </a:t>
            </a:r>
            <a:r>
              <a:rPr lang="en-GB" sz="1400" dirty="0" err="1"/>
              <a:t>ejendom</a:t>
            </a:r>
            <a:r>
              <a:rPr lang="en-GB" sz="1400" dirty="0"/>
              <a:t> og </a:t>
            </a:r>
            <a:r>
              <a:rPr lang="en-GB" sz="1400" dirty="0" err="1"/>
              <a:t>løsøre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 err="1"/>
              <a:t>som</a:t>
            </a:r>
            <a:r>
              <a:rPr lang="en-GB" sz="1400" dirty="0"/>
              <a:t> er </a:t>
            </a:r>
            <a:r>
              <a:rPr lang="en-GB" sz="1400" dirty="0" err="1"/>
              <a:t>dækket</a:t>
            </a:r>
            <a:r>
              <a:rPr lang="en-GB" sz="1400" dirty="0"/>
              <a:t> </a:t>
            </a:r>
            <a:r>
              <a:rPr lang="en-GB" sz="1400" dirty="0" err="1"/>
              <a:t>af</a:t>
            </a:r>
            <a:r>
              <a:rPr lang="en-GB" sz="1400" dirty="0"/>
              <a:t> </a:t>
            </a:r>
            <a:r>
              <a:rPr lang="en-GB" sz="1400" dirty="0" err="1"/>
              <a:t>afgiftspligtig</a:t>
            </a:r>
            <a:r>
              <a:rPr lang="en-GB" sz="1400" dirty="0"/>
              <a:t> </a:t>
            </a:r>
            <a:r>
              <a:rPr lang="en-GB" sz="1400" dirty="0" err="1"/>
              <a:t>brandforsikring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800" dirty="0" err="1"/>
              <a:t>Tørke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direkte</a:t>
            </a:r>
            <a:r>
              <a:rPr lang="en-GB" sz="1400" dirty="0"/>
              <a:t> </a:t>
            </a:r>
            <a:r>
              <a:rPr lang="en-GB" sz="1400" dirty="0" err="1"/>
              <a:t>skade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fast </a:t>
            </a:r>
            <a:r>
              <a:rPr lang="en-GB" sz="1400" dirty="0" err="1"/>
              <a:t>ejendom</a:t>
            </a:r>
            <a:br>
              <a:rPr lang="en-GB" sz="1400" dirty="0"/>
            </a:br>
            <a:r>
              <a:rPr lang="en-GB" sz="1400" dirty="0" err="1"/>
              <a:t>som</a:t>
            </a:r>
            <a:r>
              <a:rPr lang="en-GB" sz="1400" dirty="0"/>
              <a:t> er </a:t>
            </a:r>
            <a:r>
              <a:rPr lang="en-GB" sz="1400" dirty="0" err="1"/>
              <a:t>dækket</a:t>
            </a:r>
            <a:r>
              <a:rPr lang="en-GB" sz="1400" dirty="0"/>
              <a:t> </a:t>
            </a:r>
            <a:r>
              <a:rPr lang="en-GB" sz="1400" dirty="0" err="1"/>
              <a:t>af</a:t>
            </a:r>
            <a:r>
              <a:rPr lang="en-GB" sz="1400" dirty="0"/>
              <a:t> </a:t>
            </a:r>
            <a:r>
              <a:rPr lang="en-GB" sz="1400" dirty="0" err="1"/>
              <a:t>afgiftspligtig</a:t>
            </a:r>
            <a:r>
              <a:rPr lang="en-GB" sz="1400" dirty="0"/>
              <a:t> </a:t>
            </a:r>
            <a:r>
              <a:rPr lang="en-GB" sz="1400" dirty="0" err="1"/>
              <a:t>brandforsikring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400" dirty="0" err="1"/>
              <a:t>Stormfald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tilskud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</a:t>
            </a:r>
            <a:r>
              <a:rPr lang="en-GB" sz="1400" dirty="0" err="1"/>
              <a:t>gentilplantning</a:t>
            </a:r>
            <a:r>
              <a:rPr lang="en-GB" sz="1400" dirty="0"/>
              <a:t> </a:t>
            </a:r>
            <a:r>
              <a:rPr lang="en-GB" sz="1400" dirty="0" err="1"/>
              <a:t>af</a:t>
            </a:r>
            <a:r>
              <a:rPr lang="en-GB" sz="1400" dirty="0"/>
              <a:t> </a:t>
            </a:r>
            <a:r>
              <a:rPr lang="en-GB" sz="1400" dirty="0" err="1"/>
              <a:t>stormfaldsramt</a:t>
            </a:r>
            <a:r>
              <a:rPr lang="en-GB" sz="1400" dirty="0"/>
              <a:t> </a:t>
            </a:r>
            <a:r>
              <a:rPr lang="en-GB" sz="1400" dirty="0" err="1"/>
              <a:t>skov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66886-A125-A150-E439-0214B643FB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200" y="1778400"/>
            <a:ext cx="5153376" cy="3432175"/>
          </a:xfrm>
        </p:spPr>
        <p:txBody>
          <a:bodyPr/>
          <a:lstStyle/>
          <a:p>
            <a:pPr marL="17462" indent="0">
              <a:buNone/>
            </a:pPr>
            <a:r>
              <a:rPr lang="en-GB" sz="1800" dirty="0" err="1"/>
              <a:t>Eksempler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30+ </a:t>
            </a:r>
            <a:r>
              <a:rPr lang="en-GB" sz="1800" dirty="0" err="1"/>
              <a:t>dækningsundtagelser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indirekte</a:t>
            </a:r>
            <a:r>
              <a:rPr lang="en-GB" sz="1400" dirty="0"/>
              <a:t> tab, </a:t>
            </a:r>
            <a:r>
              <a:rPr lang="en-GB" sz="1400" dirty="0" err="1"/>
              <a:t>medmindre</a:t>
            </a:r>
            <a:r>
              <a:rPr lang="en-GB" sz="1400" dirty="0"/>
              <a:t> det er </a:t>
            </a:r>
            <a:r>
              <a:rPr lang="en-GB" sz="1400" dirty="0" err="1"/>
              <a:t>privatpersoner</a:t>
            </a:r>
            <a:r>
              <a:rPr lang="en-GB" sz="1400" dirty="0"/>
              <a:t> og da et </a:t>
            </a:r>
            <a:r>
              <a:rPr lang="en-GB" sz="1400" dirty="0" err="1"/>
              <a:t>vist</a:t>
            </a:r>
            <a:r>
              <a:rPr lang="en-GB" sz="1400" dirty="0"/>
              <a:t> </a:t>
            </a:r>
            <a:r>
              <a:rPr lang="en-GB" sz="1400" dirty="0" err="1"/>
              <a:t>omfang</a:t>
            </a:r>
            <a:r>
              <a:rPr lang="en-GB" sz="1400" dirty="0"/>
              <a:t> </a:t>
            </a:r>
            <a:r>
              <a:rPr lang="en-GB" sz="1400" dirty="0" err="1"/>
              <a:t>genhusning</a:t>
            </a:r>
            <a:r>
              <a:rPr lang="en-GB" sz="1400" dirty="0"/>
              <a:t>, </a:t>
            </a:r>
            <a:r>
              <a:rPr lang="en-GB" sz="1400" dirty="0" err="1"/>
              <a:t>opmagasinering</a:t>
            </a:r>
            <a:r>
              <a:rPr lang="en-GB" sz="1400" dirty="0"/>
              <a:t>, </a:t>
            </a:r>
            <a:r>
              <a:rPr lang="en-GB" sz="1400" dirty="0" err="1"/>
              <a:t>flytning</a:t>
            </a:r>
            <a:r>
              <a:rPr lang="en-GB" sz="1400" dirty="0"/>
              <a:t>, </a:t>
            </a:r>
            <a:r>
              <a:rPr lang="en-GB" sz="1400" dirty="0" err="1"/>
              <a:t>forøgede</a:t>
            </a:r>
            <a:r>
              <a:rPr lang="en-GB" sz="1400" dirty="0"/>
              <a:t> </a:t>
            </a:r>
            <a:r>
              <a:rPr lang="en-GB" sz="1400" dirty="0" err="1"/>
              <a:t>byggeudgifter</a:t>
            </a:r>
            <a:r>
              <a:rPr lang="en-GB" sz="1400" dirty="0"/>
              <a:t> og </a:t>
            </a:r>
            <a:r>
              <a:rPr lang="en-GB" sz="1400" dirty="0" err="1"/>
              <a:t>opstået</a:t>
            </a:r>
            <a:r>
              <a:rPr lang="en-GB" sz="1400" dirty="0"/>
              <a:t> </a:t>
            </a:r>
            <a:r>
              <a:rPr lang="en-GB" sz="1400" dirty="0" err="1"/>
              <a:t>skimmelsvamp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direkte</a:t>
            </a:r>
            <a:r>
              <a:rPr lang="en-GB" sz="1400" dirty="0"/>
              <a:t> </a:t>
            </a:r>
            <a:r>
              <a:rPr lang="en-GB" sz="1400" dirty="0" err="1"/>
              <a:t>skader</a:t>
            </a:r>
            <a:r>
              <a:rPr lang="en-GB" sz="1400" dirty="0"/>
              <a:t>, </a:t>
            </a:r>
            <a:r>
              <a:rPr lang="en-GB" sz="1400" dirty="0" err="1"/>
              <a:t>hvis</a:t>
            </a:r>
            <a:r>
              <a:rPr lang="en-GB" sz="1400" dirty="0"/>
              <a:t> der er </a:t>
            </a:r>
            <a:r>
              <a:rPr lang="en-GB" sz="1400" dirty="0" err="1"/>
              <a:t>tegnet</a:t>
            </a:r>
            <a:r>
              <a:rPr lang="en-GB" sz="1400" dirty="0"/>
              <a:t> </a:t>
            </a:r>
            <a:r>
              <a:rPr lang="en-GB" sz="1400" dirty="0" err="1"/>
              <a:t>eller</a:t>
            </a:r>
            <a:r>
              <a:rPr lang="en-GB" sz="1400" dirty="0"/>
              <a:t> det i </a:t>
            </a:r>
            <a:r>
              <a:rPr lang="en-GB" sz="1400" dirty="0" err="1"/>
              <a:t>almindelighed</a:t>
            </a:r>
            <a:r>
              <a:rPr lang="en-GB" sz="1400" dirty="0"/>
              <a:t> er </a:t>
            </a:r>
            <a:r>
              <a:rPr lang="en-GB" sz="1400" dirty="0" err="1"/>
              <a:t>muligt</a:t>
            </a:r>
            <a:r>
              <a:rPr lang="en-GB" sz="1400" dirty="0"/>
              <a:t> at </a:t>
            </a:r>
            <a:r>
              <a:rPr lang="en-GB" sz="1400" dirty="0" err="1"/>
              <a:t>tegne</a:t>
            </a:r>
            <a:r>
              <a:rPr lang="en-GB" sz="1400" dirty="0"/>
              <a:t> </a:t>
            </a:r>
            <a:r>
              <a:rPr lang="en-GB" sz="1400" dirty="0" err="1"/>
              <a:t>forsikring</a:t>
            </a:r>
            <a:r>
              <a:rPr lang="en-GB" sz="1400" dirty="0"/>
              <a:t> mod den </a:t>
            </a:r>
            <a:r>
              <a:rPr lang="en-GB" sz="1400" dirty="0" err="1"/>
              <a:t>pågældende</a:t>
            </a:r>
            <a:r>
              <a:rPr lang="en-GB" sz="1400" dirty="0"/>
              <a:t> </a:t>
            </a:r>
            <a:r>
              <a:rPr lang="en-GB" sz="1400" dirty="0" err="1"/>
              <a:t>skade</a:t>
            </a:r>
            <a:r>
              <a:rPr lang="en-GB" sz="1400" dirty="0"/>
              <a:t> i et </a:t>
            </a:r>
            <a:r>
              <a:rPr lang="en-GB" sz="1400" dirty="0" err="1"/>
              <a:t>forsikringsselskab</a:t>
            </a:r>
            <a:r>
              <a:rPr lang="en-GB" sz="1400" dirty="0"/>
              <a:t> her i </a:t>
            </a:r>
            <a:r>
              <a:rPr lang="en-GB" sz="1400" dirty="0" err="1"/>
              <a:t>landet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direkte</a:t>
            </a:r>
            <a:r>
              <a:rPr lang="en-GB" sz="1400" dirty="0"/>
              <a:t> </a:t>
            </a:r>
            <a:r>
              <a:rPr lang="en-GB" sz="1400" dirty="0" err="1"/>
              <a:t>tørkeskader</a:t>
            </a:r>
            <a:r>
              <a:rPr lang="en-GB" sz="1400" dirty="0"/>
              <a:t>, der </a:t>
            </a:r>
            <a:r>
              <a:rPr lang="en-GB" sz="1400" dirty="0" err="1"/>
              <a:t>ikke</a:t>
            </a:r>
            <a:r>
              <a:rPr lang="en-GB" sz="1400" dirty="0"/>
              <a:t> </a:t>
            </a:r>
            <a:r>
              <a:rPr lang="en-GB" sz="1400" dirty="0" err="1"/>
              <a:t>har</a:t>
            </a:r>
            <a:r>
              <a:rPr lang="en-GB" sz="1400" dirty="0"/>
              <a:t> </a:t>
            </a:r>
            <a:r>
              <a:rPr lang="en-GB" sz="1400" dirty="0" err="1"/>
              <a:t>betydning</a:t>
            </a:r>
            <a:r>
              <a:rPr lang="en-GB" sz="1400" dirty="0"/>
              <a:t> for </a:t>
            </a:r>
            <a:r>
              <a:rPr lang="en-GB" sz="1400" dirty="0" err="1"/>
              <a:t>bygningens</a:t>
            </a:r>
            <a:r>
              <a:rPr lang="en-GB" sz="1400" dirty="0"/>
              <a:t> </a:t>
            </a:r>
            <a:r>
              <a:rPr lang="en-GB" sz="1400" dirty="0" err="1"/>
              <a:t>konstruktionsmæssige</a:t>
            </a:r>
            <a:r>
              <a:rPr lang="en-GB" sz="1400" dirty="0"/>
              <a:t> </a:t>
            </a:r>
            <a:r>
              <a:rPr lang="en-GB" sz="1400" dirty="0" err="1"/>
              <a:t>bæreevne</a:t>
            </a:r>
            <a:r>
              <a:rPr lang="en-GB" sz="1400" dirty="0"/>
              <a:t> </a:t>
            </a:r>
            <a:r>
              <a:rPr lang="en-GB" sz="1400" dirty="0" err="1"/>
              <a:t>eller</a:t>
            </a:r>
            <a:r>
              <a:rPr lang="en-GB" sz="1400" dirty="0"/>
              <a:t> </a:t>
            </a:r>
            <a:r>
              <a:rPr lang="en-GB" sz="1400" dirty="0" err="1"/>
              <a:t>stabilitet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skade</a:t>
            </a:r>
            <a:r>
              <a:rPr lang="en-GB" sz="1400" dirty="0"/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løsøre</a:t>
            </a:r>
            <a:r>
              <a:rPr lang="en-GB" sz="1400" dirty="0"/>
              <a:t> i </a:t>
            </a:r>
            <a:r>
              <a:rPr lang="en-GB" sz="1400" dirty="0" err="1"/>
              <a:t>kældre</a:t>
            </a:r>
            <a:r>
              <a:rPr lang="en-GB" sz="1400" dirty="0"/>
              <a:t> og rum under </a:t>
            </a:r>
            <a:r>
              <a:rPr lang="en-GB" sz="1400" dirty="0" err="1"/>
              <a:t>terræn</a:t>
            </a:r>
            <a:r>
              <a:rPr lang="en-GB" sz="1400" dirty="0"/>
              <a:t>, </a:t>
            </a:r>
            <a:r>
              <a:rPr lang="en-GB" sz="1400" dirty="0" err="1"/>
              <a:t>medmindre</a:t>
            </a:r>
            <a:r>
              <a:rPr lang="en-GB" sz="1400" dirty="0"/>
              <a:t> </a:t>
            </a:r>
            <a:r>
              <a:rPr lang="en-GB" sz="1400" dirty="0" err="1"/>
              <a:t>disse</a:t>
            </a:r>
            <a:r>
              <a:rPr lang="en-GB" sz="1400" dirty="0"/>
              <a:t> er </a:t>
            </a:r>
            <a:r>
              <a:rPr lang="en-GB" sz="1400" dirty="0" err="1"/>
              <a:t>godkendt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og </a:t>
            </a:r>
            <a:r>
              <a:rPr lang="en-GB" sz="1400" dirty="0" err="1"/>
              <a:t>anvendes</a:t>
            </a:r>
            <a:r>
              <a:rPr lang="en-GB" sz="1400" dirty="0"/>
              <a:t> </a:t>
            </a:r>
            <a:r>
              <a:rPr lang="en-GB" sz="1400" dirty="0" err="1"/>
              <a:t>som</a:t>
            </a:r>
            <a:r>
              <a:rPr lang="en-GB" sz="1400" dirty="0"/>
              <a:t> </a:t>
            </a:r>
            <a:r>
              <a:rPr lang="en-GB" sz="1400" dirty="0" err="1"/>
              <a:t>beboelse</a:t>
            </a:r>
            <a:r>
              <a:rPr lang="en-GB" sz="1400" dirty="0"/>
              <a:t> og da </a:t>
            </a:r>
            <a:r>
              <a:rPr lang="en-GB" sz="1400" dirty="0" err="1"/>
              <a:t>højst</a:t>
            </a:r>
            <a:r>
              <a:rPr lang="en-GB" sz="1400" dirty="0"/>
              <a:t> 120.000 kr.</a:t>
            </a:r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genhusning</a:t>
            </a:r>
            <a:r>
              <a:rPr lang="en-GB" sz="1400" dirty="0"/>
              <a:t> i </a:t>
            </a:r>
            <a:r>
              <a:rPr lang="en-GB" sz="1400" dirty="0" err="1"/>
              <a:t>højst</a:t>
            </a:r>
            <a:r>
              <a:rPr lang="en-GB" sz="1400" dirty="0"/>
              <a:t> 2 </a:t>
            </a:r>
            <a:r>
              <a:rPr lang="en-GB" sz="1400" dirty="0" err="1"/>
              <a:t>år</a:t>
            </a:r>
            <a:r>
              <a:rPr lang="en-GB" sz="1400" dirty="0"/>
              <a:t> og </a:t>
            </a:r>
            <a:r>
              <a:rPr lang="en-GB" sz="1400" dirty="0" err="1"/>
              <a:t>højst</a:t>
            </a:r>
            <a:r>
              <a:rPr lang="en-GB" sz="1400" dirty="0"/>
              <a:t> 12.000 kr. </a:t>
            </a:r>
            <a:r>
              <a:rPr lang="en-GB" sz="1400" dirty="0" err="1"/>
              <a:t>månedligt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1ECB2-8969-82D2-5594-CDE5ED4E67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A157EF-6A0A-6CF9-9067-54CF8BCD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Erstatningsbetingelserne</a:t>
            </a:r>
            <a:r>
              <a:rPr lang="en-GB" dirty="0"/>
              <a:t> i </a:t>
            </a:r>
            <a:r>
              <a:rPr lang="en-GB" dirty="0" err="1"/>
              <a:t>naturskadeloven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2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C4959-AD64-F506-D1A4-A6704044D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69CB12-9A7B-E78D-EE55-136FC3843C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2650" y="1772816"/>
            <a:ext cx="4539294" cy="3816424"/>
          </a:xfrm>
        </p:spPr>
        <p:txBody>
          <a:bodyPr/>
          <a:lstStyle/>
          <a:p>
            <a:pPr marL="17462" indent="0">
              <a:buNone/>
            </a:pPr>
            <a:r>
              <a:rPr lang="en-GB" sz="1800" dirty="0" err="1"/>
              <a:t>Stormflod</a:t>
            </a:r>
            <a:endParaRPr lang="en-GB" sz="1800" dirty="0"/>
          </a:p>
          <a:p>
            <a:pPr marL="17462" indent="0">
              <a:buNone/>
            </a:pPr>
            <a:r>
              <a:rPr lang="da-DK" sz="1400" b="0" i="0" dirty="0">
                <a:solidFill>
                  <a:srgbClr val="2F2F2B"/>
                </a:solidFill>
                <a:effectLst/>
              </a:rPr>
              <a:t>- oversvømmelse som følge af en ekstremt høj vandstand i havet, der statistisk indtræffer sjældnere end hvert 20. år</a:t>
            </a:r>
          </a:p>
          <a:p>
            <a:pPr marL="17462" indent="0">
              <a:buNone/>
            </a:pPr>
            <a:endParaRPr lang="da-DK" sz="1400" b="0" i="0" dirty="0">
              <a:solidFill>
                <a:srgbClr val="2F2F2B"/>
              </a:solidFill>
              <a:effectLst/>
            </a:endParaRPr>
          </a:p>
          <a:p>
            <a:pPr marL="17462" indent="0">
              <a:buNone/>
            </a:pPr>
            <a:r>
              <a:rPr lang="da-DK" sz="1800" dirty="0"/>
              <a:t>Oversvømmelse fra vandløb og søer</a:t>
            </a:r>
          </a:p>
          <a:p>
            <a:pPr marL="17462" indent="0">
              <a:buNone/>
            </a:pPr>
            <a:r>
              <a:rPr lang="da-DK" sz="1400" dirty="0"/>
              <a:t>- oversvømmelse som følge af en ekstremt høj vandstand i vandløb og søer, der statistisk indtræffer sjældnere end hvert 20. år</a:t>
            </a:r>
          </a:p>
          <a:p>
            <a:pPr marL="17462" indent="0">
              <a:buNone/>
            </a:pPr>
            <a:endParaRPr lang="da-DK" sz="1400" dirty="0"/>
          </a:p>
          <a:p>
            <a:pPr marL="17462" indent="0">
              <a:buNone/>
            </a:pPr>
            <a:r>
              <a:rPr lang="da-DK" sz="1800" dirty="0"/>
              <a:t>Tørke</a:t>
            </a:r>
            <a:endParaRPr lang="da-DK" sz="1600" dirty="0"/>
          </a:p>
          <a:p>
            <a:pPr marL="17462" indent="0">
              <a:buNone/>
            </a:pPr>
            <a:r>
              <a:rPr lang="da-DK" sz="1400" dirty="0"/>
              <a:t>- kraftig udtørring af den ikke-overfladiske jordbund</a:t>
            </a:r>
          </a:p>
          <a:p>
            <a:pPr marL="17462" indent="0">
              <a:buNone/>
            </a:pPr>
            <a:endParaRPr lang="en-GB" sz="14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7ED73C-E29B-6AC9-7712-48068AF4CA9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462" indent="0">
              <a:buNone/>
            </a:pPr>
            <a:r>
              <a:rPr lang="en-GB" sz="1800" dirty="0" err="1"/>
              <a:t>Stormfald</a:t>
            </a:r>
            <a:r>
              <a:rPr lang="en-GB" sz="1800" dirty="0"/>
              <a:t> i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landsdel</a:t>
            </a:r>
            <a:endParaRPr lang="en-GB" sz="1800" dirty="0"/>
          </a:p>
          <a:p>
            <a:pPr marL="17462" indent="0">
              <a:buNone/>
            </a:pPr>
            <a:r>
              <a:rPr lang="da-DK" sz="1400" dirty="0">
                <a:solidFill>
                  <a:srgbClr val="2F2F2B"/>
                </a:solidFill>
                <a:latin typeface="Roboto" panose="02000000000000000000" pitchFamily="2" charset="0"/>
              </a:rPr>
              <a:t>- h</a:t>
            </a:r>
            <a:r>
              <a:rPr lang="da-DK" sz="1400" b="0" i="0" dirty="0">
                <a:solidFill>
                  <a:srgbClr val="2F2F2B"/>
                </a:solidFill>
                <a:effectLst/>
                <a:latin typeface="Roboto" panose="02000000000000000000" pitchFamily="2" charset="0"/>
              </a:rPr>
              <a:t>vis der i en landsdel ved kraftig vindpåvirkning er væltet eller knækket træer svarende til mindst 1 års hugst i den ramte landsdel</a:t>
            </a:r>
          </a:p>
          <a:p>
            <a:pPr marL="17462" indent="0">
              <a:buNone/>
            </a:pPr>
            <a:endParaRPr lang="en-GB" sz="1400" b="0" i="0" dirty="0">
              <a:solidFill>
                <a:srgbClr val="2F2F2B"/>
              </a:solidFill>
              <a:effectLst/>
              <a:latin typeface="Roboto" panose="02000000000000000000" pitchFamily="2" charset="0"/>
            </a:endParaRPr>
          </a:p>
          <a:p>
            <a:pPr marL="17462" indent="0">
              <a:buNone/>
            </a:pPr>
            <a:r>
              <a:rPr lang="en-GB" sz="1800" dirty="0" err="1">
                <a:solidFill>
                  <a:srgbClr val="2F2F2B"/>
                </a:solidFill>
                <a:latin typeface="Roboto" panose="02000000000000000000" pitchFamily="2" charset="0"/>
              </a:rPr>
              <a:t>Stormfald</a:t>
            </a:r>
            <a:r>
              <a:rPr lang="en-GB" sz="1800" dirty="0">
                <a:solidFill>
                  <a:srgbClr val="2F2F2B"/>
                </a:solidFill>
                <a:latin typeface="Roboto" panose="02000000000000000000" pitchFamily="2" charset="0"/>
              </a:rPr>
              <a:t> i hele </a:t>
            </a:r>
            <a:r>
              <a:rPr lang="en-GB" sz="1800" dirty="0" err="1">
                <a:solidFill>
                  <a:srgbClr val="2F2F2B"/>
                </a:solidFill>
                <a:latin typeface="Roboto" panose="02000000000000000000" pitchFamily="2" charset="0"/>
              </a:rPr>
              <a:t>landet</a:t>
            </a:r>
            <a:endParaRPr lang="en-GB" sz="1800" dirty="0">
              <a:solidFill>
                <a:srgbClr val="2F2F2B"/>
              </a:solidFill>
              <a:latin typeface="Roboto" panose="02000000000000000000" pitchFamily="2" charset="0"/>
            </a:endParaRPr>
          </a:p>
          <a:p>
            <a:pPr marL="17462" indent="0">
              <a:buNone/>
            </a:pPr>
            <a:r>
              <a:rPr lang="da-DK" sz="1400" dirty="0">
                <a:solidFill>
                  <a:srgbClr val="2F2F2B"/>
                </a:solidFill>
                <a:latin typeface="Roboto" panose="02000000000000000000" pitchFamily="2" charset="0"/>
              </a:rPr>
              <a:t>- h</a:t>
            </a:r>
            <a:r>
              <a:rPr lang="da-DK" sz="1400" b="0" i="0" dirty="0">
                <a:solidFill>
                  <a:srgbClr val="2F2F2B"/>
                </a:solidFill>
                <a:effectLst/>
                <a:latin typeface="Roboto" panose="02000000000000000000" pitchFamily="2" charset="0"/>
              </a:rPr>
              <a:t>vis der i en eller flere landsdele ved kraftig vindpåvirkning tilsammen er væltet eller knækket mindst 1 mio. m³ træ</a:t>
            </a:r>
            <a:endParaRPr lang="en-GB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7362-69CF-535E-5B1C-7F705CA70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FAC561-B875-8D19-F3AE-EB368AB1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Begreberne</a:t>
            </a:r>
            <a:r>
              <a:rPr lang="en-GB" dirty="0"/>
              <a:t> i </a:t>
            </a:r>
            <a:r>
              <a:rPr lang="en-GB" dirty="0" err="1"/>
              <a:t>naturskadeloven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67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2201E-1140-286A-8D33-1C8BCA1BD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167" y="1772816"/>
            <a:ext cx="5791200" cy="4248472"/>
          </a:xfrm>
        </p:spPr>
        <p:txBody>
          <a:bodyPr wrap="square" anchor="t">
            <a:normAutofit/>
          </a:bodyPr>
          <a:lstStyle/>
          <a:p>
            <a:pPr marL="17462" indent="0">
              <a:buNone/>
            </a:pPr>
            <a:r>
              <a:rPr lang="en-GB" sz="1800" dirty="0" err="1"/>
              <a:t>Naturskaderådet</a:t>
            </a:r>
            <a:r>
              <a:rPr lang="en-GB" sz="1800" dirty="0"/>
              <a:t> </a:t>
            </a:r>
            <a:r>
              <a:rPr lang="en-GB" sz="1800" dirty="0" err="1"/>
              <a:t>tager</a:t>
            </a:r>
            <a:r>
              <a:rPr lang="en-GB" sz="1800" dirty="0"/>
              <a:t> stilling </a:t>
            </a:r>
            <a:r>
              <a:rPr lang="en-GB" sz="1800" dirty="0" err="1"/>
              <a:t>til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stormflod</a:t>
            </a:r>
            <a:r>
              <a:rPr lang="en-GB" sz="1400" dirty="0"/>
              <a:t>, </a:t>
            </a:r>
            <a:r>
              <a:rPr lang="en-GB" sz="1400" dirty="0" err="1"/>
              <a:t>oversvømmelse</a:t>
            </a:r>
            <a:r>
              <a:rPr lang="en-GB" sz="1400" dirty="0"/>
              <a:t> og </a:t>
            </a:r>
            <a:r>
              <a:rPr lang="en-GB" sz="1400" dirty="0" err="1"/>
              <a:t>tørke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stormfald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800" dirty="0"/>
              <a:t>Den </a:t>
            </a:r>
            <a:r>
              <a:rPr lang="en-GB" sz="1800" dirty="0" err="1"/>
              <a:t>skadelidte</a:t>
            </a:r>
            <a:r>
              <a:rPr lang="en-GB" sz="1800" dirty="0"/>
              <a:t> </a:t>
            </a:r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undersøger</a:t>
            </a:r>
            <a:r>
              <a:rPr lang="en-GB" sz="1400" dirty="0"/>
              <a:t>, om </a:t>
            </a:r>
            <a:r>
              <a:rPr lang="en-GB" sz="1400" dirty="0" err="1"/>
              <a:t>skaden</a:t>
            </a:r>
            <a:r>
              <a:rPr lang="en-GB" sz="1400" dirty="0"/>
              <a:t> er </a:t>
            </a:r>
            <a:r>
              <a:rPr lang="en-GB" sz="1400" dirty="0" err="1"/>
              <a:t>dækket</a:t>
            </a:r>
            <a:r>
              <a:rPr lang="en-GB" sz="1400" dirty="0"/>
              <a:t> under </a:t>
            </a:r>
            <a:r>
              <a:rPr lang="en-GB" sz="1400" dirty="0" err="1"/>
              <a:t>egne</a:t>
            </a:r>
            <a:r>
              <a:rPr lang="en-GB" sz="1400" dirty="0"/>
              <a:t> </a:t>
            </a:r>
            <a:r>
              <a:rPr lang="en-GB" sz="1400" dirty="0" err="1"/>
              <a:t>forsikringer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anmelder</a:t>
            </a:r>
            <a:r>
              <a:rPr lang="en-GB" sz="1400" dirty="0"/>
              <a:t> </a:t>
            </a:r>
            <a:r>
              <a:rPr lang="en-GB" sz="1400" dirty="0" err="1"/>
              <a:t>skaden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800" dirty="0" err="1"/>
              <a:t>Forsikringsselskabet</a:t>
            </a:r>
            <a:r>
              <a:rPr lang="en-GB" sz="1800" dirty="0"/>
              <a:t> </a:t>
            </a:r>
            <a:r>
              <a:rPr lang="en-GB" sz="1800" dirty="0" err="1"/>
              <a:t>tager</a:t>
            </a:r>
            <a:r>
              <a:rPr lang="en-GB" sz="1800" dirty="0"/>
              <a:t> stilling </a:t>
            </a:r>
            <a:r>
              <a:rPr lang="en-GB" sz="1800" dirty="0" err="1"/>
              <a:t>til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erstatningsbetingelserne</a:t>
            </a:r>
            <a:r>
              <a:rPr lang="en-GB" sz="1400" dirty="0"/>
              <a:t> og </a:t>
            </a:r>
            <a:r>
              <a:rPr lang="en-GB" sz="1400" dirty="0" err="1"/>
              <a:t>dækningsundtagelserne</a:t>
            </a:r>
            <a:endParaRPr lang="en-GB" sz="14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erstatningens</a:t>
            </a:r>
            <a:r>
              <a:rPr lang="en-GB" sz="1400" dirty="0"/>
              <a:t> </a:t>
            </a:r>
            <a:r>
              <a:rPr lang="en-GB" sz="1400" dirty="0" err="1"/>
              <a:t>størrelse</a:t>
            </a:r>
            <a:endParaRPr lang="en-GB" sz="1400" dirty="0"/>
          </a:p>
          <a:p>
            <a:pPr marL="17462" indent="0">
              <a:buNone/>
            </a:pPr>
            <a:endParaRPr lang="en-GB" sz="1400" dirty="0"/>
          </a:p>
          <a:p>
            <a:pPr marL="17462" indent="0">
              <a:buNone/>
            </a:pPr>
            <a:r>
              <a:rPr lang="en-GB" sz="1800" dirty="0" err="1"/>
              <a:t>Naturskaderådet</a:t>
            </a:r>
            <a:r>
              <a:rPr lang="en-GB" sz="1800" dirty="0"/>
              <a:t> </a:t>
            </a:r>
            <a:r>
              <a:rPr lang="en-GB" sz="1800" dirty="0" err="1"/>
              <a:t>tager</a:t>
            </a:r>
            <a:r>
              <a:rPr lang="en-GB" sz="1800" dirty="0"/>
              <a:t> stilling </a:t>
            </a:r>
            <a:r>
              <a:rPr lang="en-GB" sz="1800" dirty="0" err="1"/>
              <a:t>til</a:t>
            </a:r>
            <a:endParaRPr lang="en-GB" sz="1800" dirty="0"/>
          </a:p>
          <a:p>
            <a:pPr marL="17462" indent="0">
              <a:buNone/>
            </a:pPr>
            <a:r>
              <a:rPr lang="en-GB" sz="1400" dirty="0"/>
              <a:t>- </a:t>
            </a:r>
            <a:r>
              <a:rPr lang="en-GB" sz="1400" dirty="0" err="1"/>
              <a:t>klage</a:t>
            </a:r>
            <a:r>
              <a:rPr lang="en-GB" sz="1400" dirty="0"/>
              <a:t> over </a:t>
            </a:r>
            <a:r>
              <a:rPr lang="en-GB" sz="1400" dirty="0" err="1"/>
              <a:t>forsikringsselskabets</a:t>
            </a:r>
            <a:r>
              <a:rPr lang="en-GB" sz="1400" dirty="0"/>
              <a:t> </a:t>
            </a:r>
            <a:r>
              <a:rPr lang="en-GB" sz="1400" dirty="0" err="1"/>
              <a:t>afgørelse</a:t>
            </a:r>
            <a:endParaRPr lang="en-GB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D00A8-7986-2D1B-4AD1-BF9ABB5B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67" y="426368"/>
            <a:ext cx="9235297" cy="725951"/>
          </a:xfrm>
        </p:spPr>
        <p:txBody>
          <a:bodyPr wrap="square" anchor="t">
            <a:normAutofit/>
          </a:bodyPr>
          <a:lstStyle/>
          <a:p>
            <a:r>
              <a:rPr lang="en-GB" dirty="0" err="1"/>
              <a:t>Proceduren</a:t>
            </a:r>
            <a:r>
              <a:rPr lang="en-GB" dirty="0"/>
              <a:t> i </a:t>
            </a:r>
            <a:r>
              <a:rPr lang="en-GB" dirty="0" err="1"/>
              <a:t>naturskadeloven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C4B1-8B21-6B71-0D6B-320F3B7E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289" y="6407152"/>
            <a:ext cx="2844800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425ECB85-6CEB-47F9-AA07-7EEDAD681156}" type="datetime2">
              <a:rPr lang="da-DK" smtClean="0"/>
              <a:pPr>
                <a:spcAft>
                  <a:spcPts val="600"/>
                </a:spcAft>
                <a:defRPr/>
              </a:pPr>
              <a:t>4. marts 2024</a:t>
            </a:fld>
            <a:endParaRPr lang="da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EB1F41-1945-6A4D-ECCF-D64C375E2E6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7462" indent="0">
              <a:buNone/>
            </a:pPr>
            <a:r>
              <a:rPr lang="en-GB" sz="1800" dirty="0"/>
              <a:t>naturskaderaadet.dk</a:t>
            </a:r>
          </a:p>
          <a:p>
            <a:pPr marL="17462" indent="0">
              <a:buNone/>
            </a:pPr>
            <a:endParaRPr lang="en-GB" sz="1800" dirty="0"/>
          </a:p>
          <a:p>
            <a:pPr marL="17462" indent="0">
              <a:buNone/>
            </a:pPr>
            <a:r>
              <a:rPr lang="en-GB" sz="1800" dirty="0"/>
              <a:t>stormskadebasen.dk</a:t>
            </a:r>
          </a:p>
        </p:txBody>
      </p:sp>
    </p:spTree>
    <p:extLst>
      <p:ext uri="{BB962C8B-B14F-4D97-AF65-F5344CB8AC3E}">
        <p14:creationId xmlns:p14="http://schemas.microsoft.com/office/powerpoint/2010/main" val="276625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EC6C-1941-F411-AE41-F9828699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61DC94-6685-D9EE-462E-394302A774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EB307F-6B85-8697-E8A0-FEBC5A9F62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0BBCA-2757-0E62-DF4F-5599558E34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425ECB85-6CEB-47F9-AA07-7EEDAD681156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59D417-FE6A-7358-DEC4-3CAD65AA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DA9DF-B442-8722-0B2F-AD5399A1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16632"/>
            <a:ext cx="8554775" cy="6079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9380DA-D3CD-81FC-2043-708948B7445D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naturskaderaadet.dk </a:t>
            </a:r>
            <a:r>
              <a:rPr lang="en-GB" sz="900" dirty="0" err="1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opdateret</a:t>
            </a:r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29-02-2024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CAE186-457A-2D3C-E1DA-9C4ED84477F8}"/>
              </a:ext>
            </a:extLst>
          </p:cNvPr>
          <p:cNvSpPr/>
          <p:nvPr/>
        </p:nvSpPr>
        <p:spPr>
          <a:xfrm>
            <a:off x="3431704" y="5064559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838AEE-5671-FBB4-23C1-D7B2D292B418}"/>
              </a:ext>
            </a:extLst>
          </p:cNvPr>
          <p:cNvSpPr/>
          <p:nvPr/>
        </p:nvSpPr>
        <p:spPr>
          <a:xfrm>
            <a:off x="3431704" y="5589240"/>
            <a:ext cx="41044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E1DB0F-0647-702A-1938-6A5AE20E74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9999" y="550800"/>
            <a:ext cx="6396739" cy="55848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09DA-AC6B-D8FD-15F4-A3C89BDF5F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2E724FE-1F0C-FB6B-7248-585F79D754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87951-E87B-AC35-E61F-86C400DB3DEA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dr.dk 20-10-2023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EC3DD8-A7EB-5110-C77F-9FB341940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760" y="3573016"/>
            <a:ext cx="5864799" cy="22322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529AAD-90AB-A1C8-326B-93A253389B36}"/>
              </a:ext>
            </a:extLst>
          </p:cNvPr>
          <p:cNvSpPr/>
          <p:nvPr/>
        </p:nvSpPr>
        <p:spPr>
          <a:xfrm>
            <a:off x="5271761" y="3573016"/>
            <a:ext cx="5864798" cy="1637559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01B68C-050D-D183-8617-504951D552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8903" y="549274"/>
            <a:ext cx="5454684" cy="504000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20AD14D-CF34-6090-DFC2-3846D888E2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77160" y="549275"/>
            <a:ext cx="4615384" cy="5040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6AA8-86A6-0D64-F31E-BDEB560BDD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3012CA-1037-58BB-3186-41CB7A535A2C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naturskaderaadet.dk 21-10-2023</a:t>
            </a:r>
          </a:p>
        </p:txBody>
      </p:sp>
    </p:spTree>
    <p:extLst>
      <p:ext uri="{BB962C8B-B14F-4D97-AF65-F5344CB8AC3E}">
        <p14:creationId xmlns:p14="http://schemas.microsoft.com/office/powerpoint/2010/main" val="32237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8FDC-1985-B038-59DC-62E86811EAC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8E57E-B540-1DDC-AE33-5F15A0A50D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C818B3-6FCD-E6A5-FC9D-71617F9ED387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finans.dk 22-10-2023, 15:20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CF76CE4-7BA5-1238-DE61-C5F64FCEFB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000" y="550800"/>
            <a:ext cx="4817928" cy="569278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60D1E-D839-A37A-9B70-B0C1E9B4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0" y="2996952"/>
            <a:ext cx="6096000" cy="28003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ABD5D7-2C82-AEEA-A1FB-A033C1B6957A}"/>
              </a:ext>
            </a:extLst>
          </p:cNvPr>
          <p:cNvSpPr/>
          <p:nvPr/>
        </p:nvSpPr>
        <p:spPr>
          <a:xfrm>
            <a:off x="5040560" y="3933056"/>
            <a:ext cx="6096000" cy="9144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6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5B5D88-9B16-A919-B025-44B694E352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000" y="550799"/>
            <a:ext cx="5682024" cy="5652025"/>
          </a:xfr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106E49E-63A7-1C5D-2DB4-5D8195ABDA5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2B0F4DF-B4C1-4731-A7A1-D16A9C1992A5}" type="datetime2">
              <a:rPr lang="da-DK" smtClean="0"/>
              <a:t>4. marts 2024</a:t>
            </a:fld>
            <a:endParaRPr lang="da-DK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7A2BAD-413B-F7F1-E14B-03EE1297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60" y="3933056"/>
            <a:ext cx="6781800" cy="142875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2705300-0316-E1F9-A45E-41093EA362A9}"/>
              </a:ext>
            </a:extLst>
          </p:cNvPr>
          <p:cNvSpPr/>
          <p:nvPr/>
        </p:nvSpPr>
        <p:spPr>
          <a:xfrm>
            <a:off x="4354760" y="3933056"/>
            <a:ext cx="6781800" cy="14287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C64AE2-778B-C3F9-75EB-F40D28992325}"/>
              </a:ext>
            </a:extLst>
          </p:cNvPr>
          <p:cNvSpPr txBox="1"/>
          <p:nvPr/>
        </p:nvSpPr>
        <p:spPr>
          <a:xfrm>
            <a:off x="919234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finanswatch.dk 24-10-2023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C40FDE-DD82-E885-9890-67CD7CCD06C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5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6AC25-49FF-3B74-4146-C3989C443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EE8C6-7584-49F4-0321-71BAEFC3943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0AC42645-FF45-4EDC-A31B-6596D74A816F}" type="datetime2">
              <a:rPr lang="da-DK" smtClean="0"/>
              <a:t>4. marts 2024</a:t>
            </a:fld>
            <a:endParaRPr lang="da-D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C60C51-324D-AEC2-4C0E-F2ED0080C4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0000" y="550800"/>
            <a:ext cx="6978168" cy="567950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BA08B-6CDE-0E20-7913-AE30279BFB4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8879D-C676-9C10-A97B-86AE6517C803}"/>
              </a:ext>
            </a:extLst>
          </p:cNvPr>
          <p:cNvSpPr txBox="1"/>
          <p:nvPr/>
        </p:nvSpPr>
        <p:spPr>
          <a:xfrm>
            <a:off x="9197924" y="5904772"/>
            <a:ext cx="3594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4564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tv2east.dk 25-10-2023, 11:44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590A04-97B6-BEAB-C87F-359F6288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810" y="4228306"/>
            <a:ext cx="7524750" cy="1504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DF8DF8E-2FCF-676A-5347-2802533E1D67}"/>
              </a:ext>
            </a:extLst>
          </p:cNvPr>
          <p:cNvSpPr/>
          <p:nvPr/>
        </p:nvSpPr>
        <p:spPr>
          <a:xfrm>
            <a:off x="3604595" y="4228306"/>
            <a:ext cx="7524750" cy="15049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er">
  <a:themeElements>
    <a:clrScheme name="Elemente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e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e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NY PP wide screen skabelon 4" id="{894714EF-57D2-4F9B-BB59-A7C83CA06B0C}" vid="{3D305A86-00A5-4EB8-B82B-F526F12C0E60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skabelon - wide screen med lille logo</Template>
  <TotalTime>957</TotalTime>
  <Words>426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Trebuchet MS</vt:lpstr>
      <vt:lpstr>Arial</vt:lpstr>
      <vt:lpstr>Wingdings</vt:lpstr>
      <vt:lpstr>Palatino Linotype</vt:lpstr>
      <vt:lpstr>Roboto</vt:lpstr>
      <vt:lpstr>Verdana</vt:lpstr>
      <vt:lpstr>Calibri</vt:lpstr>
      <vt:lpstr>Elementer</vt:lpstr>
      <vt:lpstr>Naturskadeloven – skader forårsaget af naturfænomener</vt:lpstr>
      <vt:lpstr>Begreberne i naturskadeloven</vt:lpstr>
      <vt:lpstr>Proceduren i naturskadeloven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Erstatningsbetingelserne i naturskadeloven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Nedergaard Thomsen</dc:creator>
  <cp:lastModifiedBy>Stine Rosenkilde</cp:lastModifiedBy>
  <cp:revision>4</cp:revision>
  <dcterms:created xsi:type="dcterms:W3CDTF">2024-02-29T13:02:13Z</dcterms:created>
  <dcterms:modified xsi:type="dcterms:W3CDTF">2024-03-04T08:08:42Z</dcterms:modified>
</cp:coreProperties>
</file>